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0" r:id="rId1"/>
  </p:sldMasterIdLst>
  <p:sldIdLst>
    <p:sldId id="256" r:id="rId2"/>
    <p:sldId id="285" r:id="rId3"/>
    <p:sldId id="286" r:id="rId4"/>
    <p:sldId id="265" r:id="rId5"/>
    <p:sldId id="304" r:id="rId6"/>
    <p:sldId id="272" r:id="rId7"/>
    <p:sldId id="275" r:id="rId8"/>
    <p:sldId id="271" r:id="rId9"/>
    <p:sldId id="287" r:id="rId10"/>
    <p:sldId id="288" r:id="rId11"/>
    <p:sldId id="290" r:id="rId12"/>
    <p:sldId id="291" r:id="rId13"/>
    <p:sldId id="292" r:id="rId14"/>
    <p:sldId id="294" r:id="rId15"/>
    <p:sldId id="295" r:id="rId16"/>
    <p:sldId id="297" r:id="rId17"/>
    <p:sldId id="298" r:id="rId18"/>
    <p:sldId id="300" r:id="rId19"/>
    <p:sldId id="312" r:id="rId20"/>
    <p:sldId id="280" r:id="rId21"/>
    <p:sldId id="314" r:id="rId22"/>
    <p:sldId id="32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AD90E-65C2-4E7D-9D0F-F59443B49894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D7CCFA-1553-462B-A677-815533894F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163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54D0B4-B4CB-4EF6-A66D-3141ACB8F318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0A4E63-2632-4E0C-A022-F8CCCEA26C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48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87E69B-F736-46CE-A472-EEE33A26E79E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16B9E-CB1A-441D-B37D-966B58B2A9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196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ABA03A-481D-4C1B-A6E2-80E47FCFAE8B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D7C878-84BB-4204-820C-189DFA2A3F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09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C1F4E3-AA31-4008-9D75-0FCE6336C02F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2F418A-338F-49EF-A935-6650534CA6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48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70C3B9-97E8-431C-B6E5-6D8873C7901D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D0C4C-D508-41A7-801B-8C6605D703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232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941E5C-1F4F-4D8A-8AB0-3366565A6B0C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417D94-D7B4-471F-92E7-02F16449F2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33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11F3BB-AC63-466E-9138-A744E61EA0A1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C4DC1-DA03-4D07-91F8-6CE47D4D7C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901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ABA03A-481D-4C1B-A6E2-80E47FCFAE8B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D7C878-84BB-4204-820C-189DFA2A3F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093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D7DEA-0D38-4877-82D2-38EB39A463C7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881397-15B7-49BE-936E-D05685F272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10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D53C2D-D334-44AE-9801-087892785F16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80ADDF-D12C-466D-8176-C446A4F786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068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7ABA03A-481D-4C1B-A6E2-80E47FCFAE8B}" type="datetimeFigureOut">
              <a:rPr lang="ru-RU" smtClean="0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AD7C878-84BB-4204-820C-189DFA2A3F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04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ctrTitle"/>
          </p:nvPr>
        </p:nvSpPr>
        <p:spPr>
          <a:xfrm>
            <a:off x="460805" y="1458097"/>
            <a:ext cx="7455472" cy="236426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</a:t>
            </a:r>
            <a:br>
              <a:rPr lang="ru-RU" sz="4800" b="1" dirty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</a:t>
            </a:r>
            <a:br>
              <a:rPr lang="ru-RU" sz="4800" b="1" dirty="0">
                <a:ln>
                  <a:noFill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ln>
                  <a:noFill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E7C44E0-B4C0-4049-95BF-2659DDEB25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38090" y="602379"/>
            <a:ext cx="1935891" cy="53628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46887" y="1693665"/>
            <a:ext cx="1808207" cy="32111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200000"/>
              </a:lnSpc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себя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84934" y="565081"/>
            <a:ext cx="4176584" cy="11285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922109" y="631173"/>
            <a:ext cx="3513438" cy="8386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программы</a:t>
            </a:r>
          </a:p>
        </p:txBody>
      </p:sp>
      <p:sp>
        <p:nvSpPr>
          <p:cNvPr id="12" name="Стрелка вверх 11"/>
          <p:cNvSpPr/>
          <p:nvPr/>
        </p:nvSpPr>
        <p:spPr>
          <a:xfrm rot="2610748">
            <a:off x="3851505" y="1312816"/>
            <a:ext cx="115899" cy="1433376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 rot="8076653">
            <a:off x="3856693" y="3843735"/>
            <a:ext cx="122166" cy="140461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 rot="5400000">
            <a:off x="3879447" y="2748171"/>
            <a:ext cx="108818" cy="1102156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93731" y="2664939"/>
            <a:ext cx="4176584" cy="11285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93731" y="4885837"/>
            <a:ext cx="4176584" cy="11285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897397" y="2779797"/>
            <a:ext cx="3729682" cy="8386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её реализации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681154" y="4964887"/>
            <a:ext cx="3945925" cy="8386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освоения программы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9114" y="237912"/>
            <a:ext cx="796598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Закону «Об образовании» и ФГОС ДО выделяются две основные функции ДО:</a:t>
            </a:r>
          </a:p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образовательные услуги –  обеспечивает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государство;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уход и присмотр – обеспечивают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родители.</a:t>
            </a:r>
          </a:p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соответствие с ФГОС ДО:</a:t>
            </a:r>
          </a:p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моменты взаимодействия взрослого с ребенком отнесены к образовательной функции!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поэтому: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одевание, кормление, укладывание спать и прочая деятельность в режимных моментах в раннем и дошкольном возрасте являются образовательной деятельностью.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03870" y="176599"/>
            <a:ext cx="765295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утверждает основные принципы: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полноценного проживания ребёнком всех этапов дошкольного детства, </a:t>
            </a:r>
            <a:r>
              <a:rPr lang="ru-RU" sz="16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амплификации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(обогащения) детского развития;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индивидуализации дошкольного образования;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содействия и сотрудничества детей и взрослых, признания ребенка полноценным участником (субъектом) образовательных отношений;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инициативы детей в различных видах деятельности;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партнерства с семьей;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приобщения детей к социокультурным нормам, традициям семьи, общества и государства;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познавательных интересов и познавательных действий ребёнка через его включение в различные виды деятельности;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возрастной адекватности (соответствия условий, требований, методов возрасту и особенностям развития);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учёта этнокультурной ситуации развития детей.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383" y="239799"/>
            <a:ext cx="7158681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понятия, которые существуют в дошкольном образовании при составлении ООП.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образовательная 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разрабатывается учёными-методистами. Дошкольные учреждения принимают её за основу для разработки собственной образовательной программы с учетом регионального компонента и местных условий.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программа ДО (ООП ДО)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управленческий документ, закрепляющий определенные нормы, цели, содержание, технологии и методики, формы и средства, которые применяются в каждом конкретном дошкольном учреждении при организации воспитательно-образовательного процесса. Разрабатываются руководителем ДОУ и творческой группой. 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51264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8364" y="383961"/>
            <a:ext cx="77555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Corbel" pitchFamily="34" charset="0"/>
              </a:rPr>
              <a:t>Примерная образовательная программа :</a:t>
            </a:r>
          </a:p>
          <a:p>
            <a:pPr algn="ctr"/>
            <a:endParaRPr lang="ru-RU" sz="2800" b="1" dirty="0">
              <a:solidFill>
                <a:srgbClr val="C00000"/>
              </a:solidFill>
              <a:latin typeface="Corbe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2CAFCC-B4C6-4763-BCF7-E597C78E9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314" y="1171575"/>
            <a:ext cx="3853648" cy="54149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1650" y="375295"/>
            <a:ext cx="719922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+mn-lt"/>
                <a:cs typeface="+mn-cs"/>
              </a:rPr>
              <a:t>ТРЕБОВАНИЯ К УСЛОВИЯМ РЕАЛИЗАЦИИ ПРОГРАМЫ</a:t>
            </a:r>
            <a:endParaRPr lang="ru-RU" dirty="0">
              <a:solidFill>
                <a:srgbClr val="C00000"/>
              </a:solidFill>
              <a:latin typeface="+mn-lt"/>
              <a:cs typeface="+mn-cs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1. психолого-педагогические;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2. кадровые;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3. материально-технические;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4. финансовые;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5. условия реализации Программы к предметно-пространственной среде: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Вариативность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Полифункциональность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Трансформируемость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Насыщенность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Доступность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Безопасность</a:t>
            </a:r>
          </a:p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marL="4572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C00000"/>
                </a:solidFill>
                <a:latin typeface="+mn-lt"/>
                <a:cs typeface="+mn-cs"/>
              </a:rPr>
              <a:t>Кадровые условия являются главными</a:t>
            </a:r>
            <a:r>
              <a:rPr lang="ru-RU" b="1" dirty="0">
                <a:solidFill>
                  <a:srgbClr val="C00000"/>
                </a:solidFill>
                <a:latin typeface="+mn-lt"/>
                <a:cs typeface="+mn-cs"/>
              </a:rPr>
              <a:t>, поэтому: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подготовка воспитателя осуществляется на базе дошкольного психолого-педагогического образования;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учёт содержания профессионального стандарта педагога ДОО.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163013"/>
              </p:ext>
            </p:extLst>
          </p:nvPr>
        </p:nvGraphicFramePr>
        <p:xfrm>
          <a:off x="1172304" y="1271200"/>
          <a:ext cx="3564453" cy="52302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64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960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 программы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0636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1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Обязательная</a:t>
                      </a:r>
                      <a:r>
                        <a:rPr lang="ru-RU" sz="24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часть –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4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ru-RU" sz="24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менее</a:t>
                      </a:r>
                      <a:r>
                        <a:rPr lang="en-US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 </a:t>
                      </a:r>
                      <a:r>
                        <a:rPr lang="ru-RU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sz="2400" b="0" u="none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1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Вариативная</a:t>
                      </a:r>
                      <a:r>
                        <a:rPr lang="ru-RU" sz="24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часть </a:t>
                      </a:r>
                      <a:r>
                        <a:rPr lang="ru-RU" sz="18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(формируемая участниками образовательного процесса)</a:t>
                      </a:r>
                      <a:endParaRPr lang="ru-RU" sz="2400" b="0" u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24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более</a:t>
                      </a:r>
                      <a:r>
                        <a:rPr lang="en-US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ru-RU" sz="2400" b="0" u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endParaRPr lang="ru-RU" sz="1800" b="0" u="none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ru-RU" sz="2000" b="1" u="none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 часть должна быть обязательно!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endParaRPr lang="ru-RU" sz="1800" b="0" u="none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212846"/>
              </p:ext>
            </p:extLst>
          </p:nvPr>
        </p:nvGraphicFramePr>
        <p:xfrm>
          <a:off x="5062195" y="1271200"/>
          <a:ext cx="3563332" cy="52302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63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33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 области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2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6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9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342900" indent="-342900" algn="l">
                        <a:lnSpc>
                          <a:spcPct val="200000"/>
                        </a:lnSpc>
                        <a:buFontTx/>
                        <a:buAutoNum type="arabicPeriod"/>
                      </a:pPr>
                      <a:endParaRPr lang="ru-RU" sz="2000" b="0" u="none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1643450" y="437389"/>
            <a:ext cx="6516128" cy="5950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структуре программы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0651" y="131249"/>
            <a:ext cx="73578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 – коммуникативное развитие».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447" y="1085356"/>
            <a:ext cx="7116296" cy="54966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85332" y="6212700"/>
            <a:ext cx="2093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2.6. ФГОС ДО)</a:t>
            </a:r>
          </a:p>
        </p:txBody>
      </p:sp>
    </p:spTree>
    <p:extLst>
      <p:ext uri="{BB962C8B-B14F-4D97-AF65-F5344CB8AC3E}">
        <p14:creationId xmlns:p14="http://schemas.microsoft.com/office/powerpoint/2010/main" val="4003570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9948" y="101731"/>
            <a:ext cx="8091057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 – коммуникативное развитие».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и направления деятельности: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Социализация, развитие общения, нравственное воспитание.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 семье и сообществе.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Самообслуживание, самостоятельность, трудовое воспитание.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безопасности.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деятельность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58" y="4679692"/>
            <a:ext cx="2883056" cy="18806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768" y="4557070"/>
            <a:ext cx="2982097" cy="20032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455" y="3456496"/>
            <a:ext cx="2798723" cy="198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2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289" y="188914"/>
            <a:ext cx="80910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«Познавательное развитие».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592" y="1143021"/>
            <a:ext cx="7540754" cy="554610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92423" y="6204462"/>
            <a:ext cx="2093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2.6. ФГОС ДО)</a:t>
            </a:r>
          </a:p>
        </p:txBody>
      </p:sp>
    </p:spTree>
    <p:extLst>
      <p:ext uri="{BB962C8B-B14F-4D97-AF65-F5344CB8AC3E}">
        <p14:creationId xmlns:p14="http://schemas.microsoft.com/office/powerpoint/2010/main" val="3283801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289" y="188914"/>
            <a:ext cx="8091057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«Познавательное развитие».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образовательной деятельности: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целостной картины мира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Познавательно-исследовательская деятельность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шаги в математику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76" y="4055542"/>
            <a:ext cx="3077584" cy="23081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13" y="4604692"/>
            <a:ext cx="2945815" cy="21585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328" y="4030828"/>
            <a:ext cx="2274158" cy="227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57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8351" y="188914"/>
            <a:ext cx="72613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«Речевое развитие».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295" y="1143021"/>
            <a:ext cx="7288435" cy="56114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85332" y="6212700"/>
            <a:ext cx="2093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2.6. ФГОС ДО)</a:t>
            </a:r>
          </a:p>
        </p:txBody>
      </p:sp>
    </p:spTree>
    <p:extLst>
      <p:ext uri="{BB962C8B-B14F-4D97-AF65-F5344CB8AC3E}">
        <p14:creationId xmlns:p14="http://schemas.microsoft.com/office/powerpoint/2010/main" val="705441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289" y="188914"/>
            <a:ext cx="8091057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«Речевое развитие».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образовательной деятельности: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грамоте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90" y="2676397"/>
            <a:ext cx="3283108" cy="23346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941" y="3843724"/>
            <a:ext cx="3112872" cy="233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55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289" y="188914"/>
            <a:ext cx="80910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«Художественно-эстетическое развитие».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349" y="1143021"/>
            <a:ext cx="7249927" cy="54966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85332" y="6212700"/>
            <a:ext cx="2093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2.6. ФГОС ДО)</a:t>
            </a:r>
          </a:p>
        </p:txBody>
      </p:sp>
    </p:spTree>
    <p:extLst>
      <p:ext uri="{BB962C8B-B14F-4D97-AF65-F5344CB8AC3E}">
        <p14:creationId xmlns:p14="http://schemas.microsoft.com/office/powerpoint/2010/main" val="1917519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289" y="188914"/>
            <a:ext cx="8091057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«Художественно-эстетическое развитие».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образовательной деятельности: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Лепка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Музыкальная деятельность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46" y="4558419"/>
            <a:ext cx="1850808" cy="20088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842" y="3462786"/>
            <a:ext cx="2001795" cy="20017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113" y="4558419"/>
            <a:ext cx="1738936" cy="21983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96" y="3550509"/>
            <a:ext cx="2668253" cy="266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59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928" y="155963"/>
            <a:ext cx="6616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«Физическое развитие».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858" y="1110070"/>
            <a:ext cx="7183395" cy="54032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85332" y="6212700"/>
            <a:ext cx="2093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2.6. ФГОС ДО)</a:t>
            </a:r>
          </a:p>
        </p:txBody>
      </p:sp>
    </p:spTree>
    <p:extLst>
      <p:ext uri="{BB962C8B-B14F-4D97-AF65-F5344CB8AC3E}">
        <p14:creationId xmlns:p14="http://schemas.microsoft.com/office/powerpoint/2010/main" val="3191201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289" y="188914"/>
            <a:ext cx="809105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«Физическое развитие».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образовательной деятельности: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Плавание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18" y="3544844"/>
            <a:ext cx="4279128" cy="2384901"/>
          </a:xfrm>
          <a:prstGeom prst="rect">
            <a:avLst/>
          </a:prstGeom>
        </p:spPr>
      </p:pic>
      <p:pic>
        <p:nvPicPr>
          <p:cNvPr id="1026" name="Picture 2" descr="Картинки по запросу картинка дети плаваю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720" y="3664093"/>
            <a:ext cx="3271260" cy="226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796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174405"/>
            <a:ext cx="8801100" cy="655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05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3358" y="354099"/>
            <a:ext cx="7539167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Культурные практики – 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разнообразные, основанные на текущих и перспективных интересах ребенка виды самостоятельной деятельности, поведения, душевного самочувствия и виды, складывающегося с первых дней жизни, его уникального индивидуального жизненного опыта.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«Скажи мне – и я забуду, покажи мне – и я запомню,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 мне сделать – и я пойму»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/Конфуций/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Культурные практики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ситуативное, автономное, самостоятельное, инициируемое взрослым или самим ребенком приобретение и повторение различного опыта общения и взаимодействия с людьми в различных ситуациях, командах, сообществах и общественных структурах с взрослыми, сверстниками и младшими детьми. Это также освоение позитивного жизненного опыта сопереживания, доброжелательности и любви, дружбы, помощи, заботы, альтруизма, а также негативного опыта недовольства, обиды, ревности, протеста, грубости.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3358" y="354099"/>
            <a:ext cx="7539167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Культурные практики – 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основным культурным практикам, осваиваемым дошкольниками, относятся: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игра (сюжетная и с правилами);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продуктивная деятельность;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познавательно-исследовательская деятельность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(опыты, коллекционирование, путешествия по карте…);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чтение художественной литературы;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практическая деятельность (трудовое воспитание);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-физкультурные праздники и досуги;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коммуникативный тренинг (развитие речи);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музицирование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творческие вечера, праздники и досуги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культурных практиках воспитателем создается атмосфера свободы выбора, творческого обмена и самовыражения, сотрудничества взрослого и детей. Организация культурных практик носит преимущественно подгрупповой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3447565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399150"/>
            <a:ext cx="849845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</a:t>
            </a:r>
          </a:p>
          <a:p>
            <a:pPr lvl="0" algn="ctr"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и психологические характеристики личности ребенка </a:t>
            </a:r>
          </a:p>
          <a:p>
            <a:pPr lvl="0" algn="ctr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младенческом и раннем возрасте </a:t>
            </a:r>
          </a:p>
          <a:p>
            <a:pPr lvl="0" algn="ctr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 этапе завершения дошкольного образования.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подлежат непосредственной оценке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 том числе в виде педагогической диагностики (мониторинга), и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основанием для их формального сравнения с реальными достижениями детей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основой объективной оценки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соответствия установленным требованиям образовательной деятельности и подготовки воспитанников.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Освоение Программы не сопровождается проведением промежуточных аттестаций и итоговой аттестации воспитанников.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соблюдении требований к условиям реализации Программы настоящие целевые ориентиры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предполагают формирование у детей дошкольного возраста предпосылок учебной деятельности на этапе завершения ими дошкольного образования.</a:t>
            </a:r>
          </a:p>
          <a:p>
            <a:pPr lvl="0" algn="ctr">
              <a:lnSpc>
                <a:spcPct val="150000"/>
              </a:lnSpc>
            </a:pP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09549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1037</TotalTime>
  <Words>933</Words>
  <Application>Microsoft Office PowerPoint</Application>
  <PresentationFormat>Экран (4:3)</PresentationFormat>
  <Paragraphs>155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Corbel</vt:lpstr>
      <vt:lpstr>Times New Roman</vt:lpstr>
      <vt:lpstr>Wingdings 2</vt:lpstr>
      <vt:lpstr>Рамка</vt:lpstr>
      <vt:lpstr>ФГОС дошкольного образования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Ксения</dc:creator>
  <cp:lastModifiedBy>Елена Ярусова</cp:lastModifiedBy>
  <cp:revision>97</cp:revision>
  <dcterms:created xsi:type="dcterms:W3CDTF">2014-04-13T07:10:27Z</dcterms:created>
  <dcterms:modified xsi:type="dcterms:W3CDTF">2020-12-11T07:15:04Z</dcterms:modified>
</cp:coreProperties>
</file>